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8" r:id="rId3"/>
    <p:sldId id="261" r:id="rId4"/>
    <p:sldId id="262" r:id="rId5"/>
    <p:sldId id="269" r:id="rId6"/>
    <p:sldId id="263" r:id="rId7"/>
    <p:sldId id="264" r:id="rId8"/>
    <p:sldId id="265" r:id="rId9"/>
    <p:sldId id="266" r:id="rId10"/>
    <p:sldId id="267" r:id="rId1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208"/>
  </p:normalViewPr>
  <p:slideViewPr>
    <p:cSldViewPr snapToGrid="0" snapToObjects="1">
      <p:cViewPr varScale="1">
        <p:scale>
          <a:sx n="121" d="100"/>
          <a:sy n="121" d="100"/>
        </p:scale>
        <p:origin x="20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3B1700C-D052-FB44-B411-59EDF9E1AD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231758A8-C389-7142-91D8-2FAD0498C6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8919CE9-6A63-FD42-9DD2-396673BED9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E7E4E-9A94-EA40-8586-39578DF38737}" type="datetimeFigureOut">
              <a:rPr lang="nl-NL" smtClean="0"/>
              <a:t>14-04-2020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9A637B7-E814-3B4A-83EA-292779293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31D51CA-ECC5-9F42-A3C7-4E1B9D466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13480-1E39-1247-916C-8C41612E5F0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0280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79447D-1602-A54E-B8D9-CC38FF3FED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15F9D454-6AC1-8D4F-9FA6-A6BD2C0502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53FB243-79AB-CF45-8645-966EB364C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E7E4E-9A94-EA40-8586-39578DF38737}" type="datetimeFigureOut">
              <a:rPr lang="nl-NL" smtClean="0"/>
              <a:t>14-04-2020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01AE3D1-1C75-F945-93CF-CCBC4CDBB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41FE579-E752-F843-87F0-A0376912A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13480-1E39-1247-916C-8C41612E5F0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23222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148BB92E-B120-514C-B7D8-ADAD281EFA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4B932436-08F5-0C4E-BFF4-014EFAA9F3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E9E50EA-EB01-3340-9E93-8CC60EE879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E7E4E-9A94-EA40-8586-39578DF38737}" type="datetimeFigureOut">
              <a:rPr lang="nl-NL" smtClean="0"/>
              <a:t>14-04-2020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A039AD7-6D96-4E4C-BE51-EDD4906C51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FB9196F-518D-A44C-BFAB-DF1CECE7D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13480-1E39-1247-916C-8C41612E5F0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21364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35D373-A0B3-134C-B2B5-042FD1FFC1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6024CFF-F282-FA43-9D99-A281D1F59A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E6DEAB4-F856-754D-9483-46CC28F93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E7E4E-9A94-EA40-8586-39578DF38737}" type="datetimeFigureOut">
              <a:rPr lang="nl-NL" smtClean="0"/>
              <a:t>14-04-2020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076C41F-9C50-9449-BE1B-48C3E42C4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D6F877C-FEBD-9349-BBC8-0FABEF3CD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13480-1E39-1247-916C-8C41612E5F0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5626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406E6D-5F32-3D42-BEE5-8C4CFB31DB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7F76A77-0DA1-E043-B486-D2F4029F40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7FD0311-45E7-854B-9851-A72A728F7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E7E4E-9A94-EA40-8586-39578DF38737}" type="datetimeFigureOut">
              <a:rPr lang="nl-NL" smtClean="0"/>
              <a:t>14-04-2020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D8BE64E-E8D9-C94D-8C39-E59763772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85CB2BE-ADD4-7B45-BFA8-A9DFDB8A1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13480-1E39-1247-916C-8C41612E5F0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9549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54759B-720B-EE43-8E95-CE7AFD166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263402E-4317-904E-9315-83F6A9413E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1903F298-221E-7D41-B820-602898E986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9274532-2EC2-4347-B34D-66E58FC7D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E7E4E-9A94-EA40-8586-39578DF38737}" type="datetimeFigureOut">
              <a:rPr lang="nl-NL" smtClean="0"/>
              <a:t>14-04-2020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20A83EF-4E90-7B49-B740-0F35453C4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284001E-A990-7B46-A42E-DE2E9AB7B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13480-1E39-1247-916C-8C41612E5F0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4673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2F55A4-4AE2-F54E-9CCB-EBFEA1E5C9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ED9ECC6-77C0-DE43-B3FD-E687204DC0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0529D4DA-F1E9-DC47-A96B-83A963F12C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4F7135B7-11D2-8146-B42B-3542B6DC4E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FF6E38D7-1512-3D44-A587-E82DA6A5B1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14900EE3-BFDB-9A42-913C-808DA8DADA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E7E4E-9A94-EA40-8586-39578DF38737}" type="datetimeFigureOut">
              <a:rPr lang="nl-NL" smtClean="0"/>
              <a:t>14-04-2020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D7C8D928-9A77-734B-94A4-2B4F6C7609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9C37EA62-67D9-134B-A4C2-95B79B730D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13480-1E39-1247-916C-8C41612E5F0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3206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F65574-C9C0-924E-9F29-08BEDDADB5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7E1D6505-0A81-AB41-BC16-2FCEB95D82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E7E4E-9A94-EA40-8586-39578DF38737}" type="datetimeFigureOut">
              <a:rPr lang="nl-NL" smtClean="0"/>
              <a:t>14-04-2020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200AE2F4-9A89-1A4E-9628-45F674126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9F6E85AB-A90F-604F-B64D-0D6D57FCF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13480-1E39-1247-916C-8C41612E5F0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3556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B36BB1DF-1C69-7E4D-8E9D-491A4FA9B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E7E4E-9A94-EA40-8586-39578DF38737}" type="datetimeFigureOut">
              <a:rPr lang="nl-NL" smtClean="0"/>
              <a:t>14-04-2020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8994462D-748C-084E-87DB-67FC8371B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A288E121-CAE3-064A-9A02-E1825084D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13480-1E39-1247-916C-8C41612E5F0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07472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37004A-C64C-E446-AE34-6B8F9A346B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FC2E277-8FB1-AF47-BC4C-EBCC35F0C7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29ED46C-2985-9E46-919D-E3D63B2EC6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1FFCD11-91FC-E24F-81BD-6F78D4547A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E7E4E-9A94-EA40-8586-39578DF38737}" type="datetimeFigureOut">
              <a:rPr lang="nl-NL" smtClean="0"/>
              <a:t>14-04-2020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560E7E5-C5B3-2146-B426-75354204F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DA66B48-FB4E-F447-9AD4-4FB9EC320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13480-1E39-1247-916C-8C41612E5F0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60829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4A968E-7E85-DF48-812B-8A2065090B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1123EF6A-E816-6F4C-BF28-5564A97D1F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4CD0C6D4-58CE-1748-96CE-8A53002CA9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05D5C7B-7E6C-794F-83B5-148DCEABA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E7E4E-9A94-EA40-8586-39578DF38737}" type="datetimeFigureOut">
              <a:rPr lang="nl-NL" smtClean="0"/>
              <a:t>14-04-2020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AC36643-20EB-BA4C-A492-CD57E7B56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9E51DEF-AF70-5147-83AC-A27AD599D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13480-1E39-1247-916C-8C41612E5F0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54255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123B2AA7-C3EE-D04D-A4CD-7FA40687BB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3380D39-25F3-0D45-8242-E2F831AF0A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52E5AD6-077A-BC49-8008-E07FCBC550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3E7E4E-9A94-EA40-8586-39578DF38737}" type="datetimeFigureOut">
              <a:rPr lang="nl-NL" smtClean="0"/>
              <a:t>14-04-2020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2CEB228-AF4E-854C-8523-4F14B569A5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EBADD21-A236-A242-98E6-3A9032F96E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313480-1E39-1247-916C-8C41612E5F0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25657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641E6B-EBE9-7845-BE42-D39BE9FFE37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b="1" dirty="0"/>
              <a:t>EUROPESE SAMENWERKING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A27D0D5B-ACC4-BC48-B89D-3BF25753EA4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l-NL" sz="3600" dirty="0"/>
              <a:t>1945 - 2020</a:t>
            </a:r>
          </a:p>
        </p:txBody>
      </p:sp>
    </p:spTree>
    <p:extLst>
      <p:ext uri="{BB962C8B-B14F-4D97-AF65-F5344CB8AC3E}">
        <p14:creationId xmlns:p14="http://schemas.microsoft.com/office/powerpoint/2010/main" val="3158366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4">
            <a:extLst>
              <a:ext uri="{FF2B5EF4-FFF2-40B4-BE49-F238E27FC236}">
                <a16:creationId xmlns:a16="http://schemas.microsoft.com/office/drawing/2014/main" id="{DEFBC91C-A956-EB4F-B8DB-00DC2AE3E1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sz="4000"/>
              <a:t>Vergelijking van de drie machten in</a:t>
            </a:r>
            <a:br>
              <a:rPr lang="nl-NL" altLang="nl-NL" sz="4000"/>
            </a:br>
            <a:r>
              <a:rPr lang="nl-NL" altLang="nl-NL" sz="4000"/>
              <a:t>Nederland en Europa</a:t>
            </a:r>
          </a:p>
        </p:txBody>
      </p:sp>
      <p:sp>
        <p:nvSpPr>
          <p:cNvPr id="25602" name="Rectangle 5">
            <a:extLst>
              <a:ext uri="{FF2B5EF4-FFF2-40B4-BE49-F238E27FC236}">
                <a16:creationId xmlns:a16="http://schemas.microsoft.com/office/drawing/2014/main" id="{68295340-0FA5-4C45-9906-F0BF6063A878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nl-NL" altLang="nl-NL" sz="2400"/>
              <a:t>Nederland</a:t>
            </a:r>
          </a:p>
          <a:p>
            <a:pPr eaLnBrk="1" hangingPunct="1">
              <a:lnSpc>
                <a:spcPct val="90000"/>
              </a:lnSpc>
            </a:pPr>
            <a:r>
              <a:rPr lang="nl-NL" altLang="nl-NL" sz="2400"/>
              <a:t>Wetgevende macht = 1</a:t>
            </a:r>
            <a:r>
              <a:rPr lang="nl-NL" altLang="nl-NL" sz="2400" baseline="30000"/>
              <a:t>e</a:t>
            </a:r>
            <a:r>
              <a:rPr lang="nl-NL" altLang="nl-NL" sz="2400"/>
              <a:t> en 2</a:t>
            </a:r>
            <a:r>
              <a:rPr lang="nl-NL" altLang="nl-NL" sz="2400" baseline="30000"/>
              <a:t>e</a:t>
            </a:r>
            <a:r>
              <a:rPr lang="nl-NL" altLang="nl-NL" sz="2400"/>
              <a:t> kamer	</a:t>
            </a:r>
          </a:p>
          <a:p>
            <a:pPr eaLnBrk="1" hangingPunct="1">
              <a:lnSpc>
                <a:spcPct val="90000"/>
              </a:lnSpc>
            </a:pPr>
            <a:endParaRPr lang="nl-NL" altLang="nl-NL" sz="2400"/>
          </a:p>
          <a:p>
            <a:pPr eaLnBrk="1" hangingPunct="1">
              <a:lnSpc>
                <a:spcPct val="90000"/>
              </a:lnSpc>
            </a:pPr>
            <a:r>
              <a:rPr lang="nl-NL" altLang="nl-NL" sz="2400"/>
              <a:t>Uitvoerende macht = Regering</a:t>
            </a:r>
          </a:p>
          <a:p>
            <a:pPr eaLnBrk="1" hangingPunct="1">
              <a:lnSpc>
                <a:spcPct val="90000"/>
              </a:lnSpc>
            </a:pPr>
            <a:endParaRPr lang="nl-NL" altLang="nl-NL" sz="2400"/>
          </a:p>
          <a:p>
            <a:pPr eaLnBrk="1" hangingPunct="1">
              <a:lnSpc>
                <a:spcPct val="90000"/>
              </a:lnSpc>
            </a:pPr>
            <a:endParaRPr lang="nl-NL" altLang="nl-NL" sz="2400"/>
          </a:p>
          <a:p>
            <a:pPr eaLnBrk="1" hangingPunct="1">
              <a:lnSpc>
                <a:spcPct val="90000"/>
              </a:lnSpc>
            </a:pPr>
            <a:r>
              <a:rPr lang="nl-NL" altLang="nl-NL" sz="2400"/>
              <a:t>Rechterlijke macht =  Rechtbanken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nl-NL" altLang="nl-NL" sz="2400"/>
          </a:p>
        </p:txBody>
      </p:sp>
      <p:sp>
        <p:nvSpPr>
          <p:cNvPr id="25603" name="Rectangle 6">
            <a:extLst>
              <a:ext uri="{FF2B5EF4-FFF2-40B4-BE49-F238E27FC236}">
                <a16:creationId xmlns:a16="http://schemas.microsoft.com/office/drawing/2014/main" id="{72BD78A1-75DC-D74E-8E4B-72F2068AAD36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nl-NL" altLang="nl-NL" sz="2400"/>
              <a:t>Europa</a:t>
            </a:r>
          </a:p>
          <a:p>
            <a:pPr eaLnBrk="1" hangingPunct="1"/>
            <a:r>
              <a:rPr lang="nl-NL" altLang="nl-NL" sz="2400"/>
              <a:t>Wetgevende macht = Raad van Ministers</a:t>
            </a:r>
            <a:r>
              <a:rPr lang="nl-NL" altLang="nl-NL" sz="2400" b="1"/>
              <a:t> </a:t>
            </a:r>
            <a:r>
              <a:rPr lang="nl-NL" altLang="nl-NL" sz="2400"/>
              <a:t>+</a:t>
            </a:r>
            <a:r>
              <a:rPr lang="nl-NL" altLang="nl-NL" sz="2400" b="1"/>
              <a:t> </a:t>
            </a:r>
            <a:r>
              <a:rPr lang="nl-NL" altLang="nl-NL" sz="2400"/>
              <a:t>Europese Parlement</a:t>
            </a:r>
            <a:endParaRPr lang="nl-NL" altLang="nl-NL" sz="2400" b="1"/>
          </a:p>
          <a:p>
            <a:pPr eaLnBrk="1" hangingPunct="1"/>
            <a:endParaRPr lang="nl-NL" altLang="nl-NL" sz="2400"/>
          </a:p>
          <a:p>
            <a:pPr eaLnBrk="1" hangingPunct="1"/>
            <a:r>
              <a:rPr lang="nl-NL" altLang="nl-NL" sz="2400"/>
              <a:t>Uitvoerende macht = Europese Commissie </a:t>
            </a:r>
          </a:p>
          <a:p>
            <a:pPr eaLnBrk="1" hangingPunct="1"/>
            <a:endParaRPr lang="nl-NL" altLang="nl-NL" sz="2400"/>
          </a:p>
          <a:p>
            <a:pPr eaLnBrk="1" hangingPunct="1"/>
            <a:r>
              <a:rPr lang="nl-NL" altLang="nl-NL" sz="2400"/>
              <a:t>Rechterlijke macht = Europese Hof van Justitie</a:t>
            </a:r>
          </a:p>
        </p:txBody>
      </p:sp>
    </p:spTree>
    <p:extLst>
      <p:ext uri="{BB962C8B-B14F-4D97-AF65-F5344CB8AC3E}">
        <p14:creationId xmlns:p14="http://schemas.microsoft.com/office/powerpoint/2010/main" val="26023357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>
            <a:extLst>
              <a:ext uri="{FF2B5EF4-FFF2-40B4-BE49-F238E27FC236}">
                <a16:creationId xmlns:a16="http://schemas.microsoft.com/office/drawing/2014/main" id="{C2B71D36-F1CE-9140-9795-AB16CACF18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sz="4000"/>
              <a:t>Redenen voor West-Europese samenwerking</a:t>
            </a:r>
          </a:p>
        </p:txBody>
      </p:sp>
      <p:sp>
        <p:nvSpPr>
          <p:cNvPr id="17410" name="Rectangle 3">
            <a:extLst>
              <a:ext uri="{FF2B5EF4-FFF2-40B4-BE49-F238E27FC236}">
                <a16:creationId xmlns:a16="http://schemas.microsoft.com/office/drawing/2014/main" id="{BC741F2C-5A56-4840-A39C-B5AC5534F2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804605"/>
            <a:ext cx="11353800" cy="4351338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nl-NL" altLang="nl-NL" dirty="0"/>
              <a:t>Politieke redenen:</a:t>
            </a:r>
          </a:p>
          <a:p>
            <a:pPr eaLnBrk="1" hangingPunct="1">
              <a:lnSpc>
                <a:spcPct val="80000"/>
              </a:lnSpc>
            </a:pPr>
            <a:r>
              <a:rPr lang="nl-NL" altLang="nl-NL" dirty="0"/>
              <a:t>Nieuwe oorlogen voorkomen; vrede door samenwerking 	             (Frankrijk – Duitsland)</a:t>
            </a:r>
          </a:p>
          <a:p>
            <a:pPr eaLnBrk="1" hangingPunct="1">
              <a:lnSpc>
                <a:spcPct val="80000"/>
              </a:lnSpc>
            </a:pPr>
            <a:r>
              <a:rPr lang="nl-NL" altLang="nl-NL" dirty="0"/>
              <a:t>Dreiging van de Sovjet Unie</a:t>
            </a:r>
          </a:p>
          <a:p>
            <a:pPr eaLnBrk="1" hangingPunct="1">
              <a:lnSpc>
                <a:spcPct val="80000"/>
              </a:lnSpc>
            </a:pPr>
            <a:endParaRPr lang="nl-NL" altLang="nl-NL" dirty="0"/>
          </a:p>
          <a:p>
            <a:pPr eaLnBrk="1" hangingPunct="1">
              <a:lnSpc>
                <a:spcPct val="80000"/>
              </a:lnSpc>
            </a:pPr>
            <a:r>
              <a:rPr lang="nl-NL" altLang="nl-NL" dirty="0"/>
              <a:t>Economische redenen:</a:t>
            </a:r>
          </a:p>
          <a:p>
            <a:pPr eaLnBrk="1" hangingPunct="1">
              <a:lnSpc>
                <a:spcPct val="80000"/>
              </a:lnSpc>
            </a:pPr>
            <a:r>
              <a:rPr lang="nl-NL" altLang="nl-NL" dirty="0"/>
              <a:t>Voorkomen economische crisis, zoals in jaren 30</a:t>
            </a:r>
          </a:p>
          <a:p>
            <a:pPr eaLnBrk="1" hangingPunct="1">
              <a:lnSpc>
                <a:spcPct val="80000"/>
              </a:lnSpc>
            </a:pPr>
            <a:r>
              <a:rPr lang="nl-NL" altLang="nl-NL" dirty="0"/>
              <a:t>Vergroten interne handelsmarkt (geen invoerrechten heffen binnen Europa)</a:t>
            </a:r>
          </a:p>
          <a:p>
            <a:pPr eaLnBrk="1" hangingPunct="1">
              <a:lnSpc>
                <a:spcPct val="80000"/>
              </a:lnSpc>
            </a:pPr>
            <a:r>
              <a:rPr lang="nl-NL" altLang="nl-NL" dirty="0"/>
              <a:t>Verbeteren Europese concurrentiepositie </a:t>
            </a:r>
            <a:r>
              <a:rPr lang="nl-NL" altLang="nl-NL" dirty="0" err="1"/>
              <a:t>tov</a:t>
            </a:r>
            <a:r>
              <a:rPr lang="nl-NL" altLang="nl-NL" dirty="0"/>
              <a:t> VS en Japan</a:t>
            </a:r>
          </a:p>
        </p:txBody>
      </p:sp>
    </p:spTree>
    <p:extLst>
      <p:ext uri="{BB962C8B-B14F-4D97-AF65-F5344CB8AC3E}">
        <p14:creationId xmlns:p14="http://schemas.microsoft.com/office/powerpoint/2010/main" val="2008108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>
            <a:extLst>
              <a:ext uri="{FF2B5EF4-FFF2-40B4-BE49-F238E27FC236}">
                <a16:creationId xmlns:a16="http://schemas.microsoft.com/office/drawing/2014/main" id="{DD3C80E3-6CFE-014C-8CB2-870D4EC341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sz="4000"/>
              <a:t>Geschiedenis Europese samenwerking</a:t>
            </a:r>
          </a:p>
        </p:txBody>
      </p:sp>
      <p:sp>
        <p:nvSpPr>
          <p:cNvPr id="19458" name="Rectangle 3">
            <a:extLst>
              <a:ext uri="{FF2B5EF4-FFF2-40B4-BE49-F238E27FC236}">
                <a16:creationId xmlns:a16="http://schemas.microsoft.com/office/drawing/2014/main" id="{A372E06E-67DB-A04D-A5E6-3B26C240D0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825625"/>
            <a:ext cx="12192000" cy="4351338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nl-NL" altLang="nl-NL" dirty="0"/>
              <a:t>1992	EU: 9 EG-landen plus GR, Por. En Spanje zetten volgende stap:</a:t>
            </a:r>
          </a:p>
          <a:p>
            <a:pPr eaLnBrk="1" hangingPunct="1">
              <a:lnSpc>
                <a:spcPct val="80000"/>
              </a:lnSpc>
            </a:pPr>
            <a:endParaRPr lang="nl-NL" altLang="nl-NL" dirty="0"/>
          </a:p>
          <a:p>
            <a:pPr eaLnBrk="1" hangingPunct="1">
              <a:lnSpc>
                <a:spcPct val="80000"/>
              </a:lnSpc>
            </a:pPr>
            <a:r>
              <a:rPr lang="nl-NL" altLang="nl-NL" dirty="0"/>
              <a:t>		- 1 handelsmarkt met 1 munt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nl-NL" altLang="nl-NL" dirty="0"/>
              <a:t>			-  vrij verkeer van personen binnen EG-landen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nl-NL" altLang="nl-NL" dirty="0"/>
              <a:t>			- samenwerking op gebied van milieu, criminaliteit, immigratie, 		              conflicten</a:t>
            </a:r>
          </a:p>
          <a:p>
            <a:pPr eaLnBrk="1" hangingPunct="1">
              <a:lnSpc>
                <a:spcPct val="80000"/>
              </a:lnSpc>
            </a:pPr>
            <a:endParaRPr lang="nl-NL" altLang="nl-NL" dirty="0"/>
          </a:p>
          <a:p>
            <a:pPr eaLnBrk="1" hangingPunct="1">
              <a:lnSpc>
                <a:spcPct val="80000"/>
              </a:lnSpc>
            </a:pPr>
            <a:r>
              <a:rPr lang="nl-NL" altLang="nl-NL" dirty="0"/>
              <a:t>Nu		EU 28 landen lid</a:t>
            </a:r>
            <a:r>
              <a:rPr lang="nl-NL" altLang="nl-NL" sz="800" dirty="0"/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nl-NL" altLang="nl-NL" sz="800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nl-NL" altLang="nl-NL" sz="400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nl-NL" altLang="nl-NL" sz="4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nl-NL" altLang="nl-NL" sz="4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299088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>
            <a:extLst>
              <a:ext uri="{FF2B5EF4-FFF2-40B4-BE49-F238E27FC236}">
                <a16:creationId xmlns:a16="http://schemas.microsoft.com/office/drawing/2014/main" id="{79CAD234-AB6C-0A44-B607-F6CE3DC8BB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/>
              <a:t>Bestuur Europese Unie</a:t>
            </a:r>
          </a:p>
        </p:txBody>
      </p:sp>
      <p:sp>
        <p:nvSpPr>
          <p:cNvPr id="20482" name="Rectangle 3">
            <a:extLst>
              <a:ext uri="{FF2B5EF4-FFF2-40B4-BE49-F238E27FC236}">
                <a16:creationId xmlns:a16="http://schemas.microsoft.com/office/drawing/2014/main" id="{125ECB30-EDE7-9A4F-B578-BDA830AF6A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nl-NL" altLang="nl-NL"/>
              <a:t>Europese Parlement</a:t>
            </a:r>
          </a:p>
          <a:p>
            <a:pPr eaLnBrk="1" hangingPunct="1"/>
            <a:endParaRPr lang="nl-NL" altLang="nl-NL"/>
          </a:p>
          <a:p>
            <a:pPr eaLnBrk="1" hangingPunct="1"/>
            <a:r>
              <a:rPr lang="nl-NL" altLang="nl-NL"/>
              <a:t>Raad van Ministers</a:t>
            </a:r>
          </a:p>
          <a:p>
            <a:pPr eaLnBrk="1" hangingPunct="1"/>
            <a:endParaRPr lang="nl-NL" altLang="nl-NL"/>
          </a:p>
          <a:p>
            <a:pPr eaLnBrk="1" hangingPunct="1"/>
            <a:r>
              <a:rPr lang="nl-NL" altLang="nl-NL"/>
              <a:t>Europese Commissie</a:t>
            </a:r>
          </a:p>
          <a:p>
            <a:pPr eaLnBrk="1" hangingPunct="1"/>
            <a:endParaRPr lang="nl-NL" altLang="nl-NL"/>
          </a:p>
          <a:p>
            <a:pPr eaLnBrk="1" hangingPunct="1"/>
            <a:r>
              <a:rPr lang="nl-NL" altLang="nl-NL"/>
              <a:t>Europese Hof van Justitie</a:t>
            </a:r>
          </a:p>
        </p:txBody>
      </p:sp>
    </p:spTree>
    <p:extLst>
      <p:ext uri="{BB962C8B-B14F-4D97-AF65-F5344CB8AC3E}">
        <p14:creationId xmlns:p14="http://schemas.microsoft.com/office/powerpoint/2010/main" val="20938786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D36FF1-FAC3-AD4C-9423-727CEE88EB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/>
              <a:t>Trias politica = scheiding der machten</a:t>
            </a:r>
          </a:p>
        </p:txBody>
      </p:sp>
      <p:pic>
        <p:nvPicPr>
          <p:cNvPr id="5" name="Tijdelijke aanduiding voor inhoud 4" descr="Afbeelding met schermafbeelding&#10;&#10;Automatisch gegenereerde beschrijving">
            <a:extLst>
              <a:ext uri="{FF2B5EF4-FFF2-40B4-BE49-F238E27FC236}">
                <a16:creationId xmlns:a16="http://schemas.microsoft.com/office/drawing/2014/main" id="{965F3B0D-5C7C-894F-877D-944CEB1F4A0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05064" y="1825624"/>
            <a:ext cx="8868600" cy="5032375"/>
          </a:xfrm>
        </p:spPr>
      </p:pic>
    </p:spTree>
    <p:extLst>
      <p:ext uri="{BB962C8B-B14F-4D97-AF65-F5344CB8AC3E}">
        <p14:creationId xmlns:p14="http://schemas.microsoft.com/office/powerpoint/2010/main" val="9478733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>
            <a:extLst>
              <a:ext uri="{FF2B5EF4-FFF2-40B4-BE49-F238E27FC236}">
                <a16:creationId xmlns:a16="http://schemas.microsoft.com/office/drawing/2014/main" id="{A12BB715-DB09-1F4F-9764-CCE0D13FD8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/>
              <a:t>Europese Parlement</a:t>
            </a:r>
          </a:p>
        </p:txBody>
      </p:sp>
      <p:sp>
        <p:nvSpPr>
          <p:cNvPr id="21506" name="Rectangle 3">
            <a:extLst>
              <a:ext uri="{FF2B5EF4-FFF2-40B4-BE49-F238E27FC236}">
                <a16:creationId xmlns:a16="http://schemas.microsoft.com/office/drawing/2014/main" id="{DA0C3F9D-A3D6-3D4C-9F86-33B83AA1B5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nl-NL" altLang="nl-NL"/>
              <a:t>Volksvertegenwoordiging van de EU</a:t>
            </a:r>
          </a:p>
          <a:p>
            <a:pPr eaLnBrk="1" hangingPunct="1"/>
            <a:r>
              <a:rPr lang="nl-NL" altLang="nl-NL"/>
              <a:t>Gekozen door bevolking voor 5 jaar</a:t>
            </a:r>
          </a:p>
          <a:p>
            <a:pPr eaLnBrk="1" hangingPunct="1"/>
            <a:r>
              <a:rPr lang="nl-NL" altLang="nl-NL"/>
              <a:t>Taken:</a:t>
            </a:r>
          </a:p>
          <a:p>
            <a:pPr eaLnBrk="1" hangingPunct="1"/>
            <a:r>
              <a:rPr lang="nl-NL" altLang="nl-NL"/>
              <a:t>Controleren Europese Commissie</a:t>
            </a:r>
          </a:p>
          <a:p>
            <a:pPr eaLnBrk="1" hangingPunct="1"/>
            <a:r>
              <a:rPr lang="nl-NL" altLang="nl-NL"/>
              <a:t>Wetsvoorstellen aannemen en kunnen veranderingen aanbrengen in wetsvoorstellen</a:t>
            </a:r>
          </a:p>
        </p:txBody>
      </p:sp>
    </p:spTree>
    <p:extLst>
      <p:ext uri="{BB962C8B-B14F-4D97-AF65-F5344CB8AC3E}">
        <p14:creationId xmlns:p14="http://schemas.microsoft.com/office/powerpoint/2010/main" val="40728138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>
            <a:extLst>
              <a:ext uri="{FF2B5EF4-FFF2-40B4-BE49-F238E27FC236}">
                <a16:creationId xmlns:a16="http://schemas.microsoft.com/office/drawing/2014/main" id="{89A161C4-44C6-694A-A7D6-7D3ABA9ED1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/>
              <a:t>Raad van Ministers</a:t>
            </a:r>
          </a:p>
        </p:txBody>
      </p:sp>
      <p:sp>
        <p:nvSpPr>
          <p:cNvPr id="22530" name="Rectangle 3">
            <a:extLst>
              <a:ext uri="{FF2B5EF4-FFF2-40B4-BE49-F238E27FC236}">
                <a16:creationId xmlns:a16="http://schemas.microsoft.com/office/drawing/2014/main" id="{9C97CAB1-9742-574E-A519-AFCE024483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nl-NL" altLang="nl-NL"/>
              <a:t>Bestaat uit ministers van de lidstaten (bv Nederland of Spanje)   </a:t>
            </a:r>
            <a:r>
              <a:rPr lang="nl-NL" altLang="nl-NL">
                <a:sym typeface="Wingdings" pitchFamily="2" charset="2"/>
              </a:rPr>
              <a:t></a:t>
            </a:r>
          </a:p>
          <a:p>
            <a:pPr eaLnBrk="1" hangingPunct="1">
              <a:lnSpc>
                <a:spcPct val="80000"/>
              </a:lnSpc>
            </a:pPr>
            <a:r>
              <a:rPr lang="nl-NL" altLang="nl-NL">
                <a:sym typeface="Wingdings" pitchFamily="2" charset="2"/>
              </a:rPr>
              <a:t>Als het over landbouw gaat dan komen de landbouwministers bij elkaar; gaat het over handel, dan komen de handelsministers van alle landen bij elkaar.</a:t>
            </a:r>
          </a:p>
          <a:p>
            <a:pPr eaLnBrk="1" hangingPunct="1">
              <a:lnSpc>
                <a:spcPct val="80000"/>
              </a:lnSpc>
            </a:pPr>
            <a:endParaRPr lang="nl-NL" altLang="nl-NL">
              <a:sym typeface="Wingdings" pitchFamily="2" charset="2"/>
            </a:endParaRPr>
          </a:p>
          <a:p>
            <a:pPr eaLnBrk="1" hangingPunct="1">
              <a:lnSpc>
                <a:spcPct val="80000"/>
              </a:lnSpc>
            </a:pPr>
            <a:r>
              <a:rPr lang="nl-NL" altLang="nl-NL">
                <a:sym typeface="Wingdings" pitchFamily="2" charset="2"/>
              </a:rPr>
              <a:t>Zij beslissen over wetsvoorstellen van de Europese Commissie</a:t>
            </a:r>
          </a:p>
          <a:p>
            <a:pPr eaLnBrk="1" hangingPunct="1">
              <a:lnSpc>
                <a:spcPct val="80000"/>
              </a:lnSpc>
            </a:pPr>
            <a:r>
              <a:rPr lang="nl-NL" altLang="nl-NL"/>
              <a:t>Elk half jaar wordt een ander land voorzitter van de raad</a:t>
            </a:r>
          </a:p>
        </p:txBody>
      </p:sp>
    </p:spTree>
    <p:extLst>
      <p:ext uri="{BB962C8B-B14F-4D97-AF65-F5344CB8AC3E}">
        <p14:creationId xmlns:p14="http://schemas.microsoft.com/office/powerpoint/2010/main" val="26873892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>
            <a:extLst>
              <a:ext uri="{FF2B5EF4-FFF2-40B4-BE49-F238E27FC236}">
                <a16:creationId xmlns:a16="http://schemas.microsoft.com/office/drawing/2014/main" id="{7438F45C-DC77-C543-BBD4-CA90A9603A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/>
              <a:t>De Europese Commissie</a:t>
            </a:r>
          </a:p>
        </p:txBody>
      </p:sp>
      <p:sp>
        <p:nvSpPr>
          <p:cNvPr id="23554" name="Rectangle 3">
            <a:extLst>
              <a:ext uri="{FF2B5EF4-FFF2-40B4-BE49-F238E27FC236}">
                <a16:creationId xmlns:a16="http://schemas.microsoft.com/office/drawing/2014/main" id="{F5C6B745-4C97-A140-90AD-A33E8004B1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nl-NL" altLang="nl-NL" dirty="0"/>
              <a:t>Dagelijks bestuur van de EU</a:t>
            </a:r>
          </a:p>
          <a:p>
            <a:r>
              <a:rPr lang="nl-NL" altLang="nl-NL" dirty="0"/>
              <a:t>Bestaat uit 28 mensen Eurocommissarissen</a:t>
            </a:r>
          </a:p>
          <a:p>
            <a:pPr eaLnBrk="1" hangingPunct="1"/>
            <a:r>
              <a:rPr lang="nl-NL" altLang="nl-NL" dirty="0"/>
              <a:t>Iedere eurocommissaris gaat over een bepaalde sector, bv landbouw of </a:t>
            </a:r>
            <a:r>
              <a:rPr lang="nl-NL" altLang="nl-NL" dirty="0" err="1"/>
              <a:t>ict</a:t>
            </a:r>
            <a:endParaRPr lang="nl-NL" altLang="nl-NL" dirty="0"/>
          </a:p>
          <a:p>
            <a:pPr eaLnBrk="1" hangingPunct="1"/>
            <a:r>
              <a:rPr lang="nl-NL" altLang="nl-NL" dirty="0"/>
              <a:t>Voor Nederland: </a:t>
            </a:r>
            <a:r>
              <a:rPr lang="nl-NL" altLang="nl-NL"/>
              <a:t>Frans Timmermans</a:t>
            </a:r>
            <a:endParaRPr lang="nl-NL" altLang="nl-NL" dirty="0"/>
          </a:p>
          <a:p>
            <a:pPr eaLnBrk="1" hangingPunct="1"/>
            <a:r>
              <a:rPr lang="nl-NL" altLang="nl-NL" dirty="0"/>
              <a:t>Taken:</a:t>
            </a:r>
          </a:p>
          <a:p>
            <a:pPr eaLnBrk="1" hangingPunct="1"/>
            <a:r>
              <a:rPr lang="nl-NL" altLang="nl-NL" dirty="0"/>
              <a:t>Maakt wetsvoorstellen</a:t>
            </a:r>
          </a:p>
          <a:p>
            <a:pPr eaLnBrk="1" hangingPunct="1"/>
            <a:r>
              <a:rPr lang="nl-NL" altLang="nl-NL" dirty="0"/>
              <a:t>Let er op dat wetten ook nageleefd worden, samen met het Europese Hof van Justitie</a:t>
            </a:r>
          </a:p>
        </p:txBody>
      </p:sp>
    </p:spTree>
    <p:extLst>
      <p:ext uri="{BB962C8B-B14F-4D97-AF65-F5344CB8AC3E}">
        <p14:creationId xmlns:p14="http://schemas.microsoft.com/office/powerpoint/2010/main" val="22444184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>
            <a:extLst>
              <a:ext uri="{FF2B5EF4-FFF2-40B4-BE49-F238E27FC236}">
                <a16:creationId xmlns:a16="http://schemas.microsoft.com/office/drawing/2014/main" id="{4597A00E-FC24-F542-BCD2-13A52E41A2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/>
              <a:t>Europese Hof van Justitie</a:t>
            </a:r>
          </a:p>
        </p:txBody>
      </p:sp>
      <p:sp>
        <p:nvSpPr>
          <p:cNvPr id="24578" name="Rectangle 3">
            <a:extLst>
              <a:ext uri="{FF2B5EF4-FFF2-40B4-BE49-F238E27FC236}">
                <a16:creationId xmlns:a16="http://schemas.microsoft.com/office/drawing/2014/main" id="{7C143E1A-6EB7-C84A-9CA7-5716CCEC9B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nl-NL" altLang="nl-NL" dirty="0"/>
              <a:t>Europese rechtbank</a:t>
            </a:r>
          </a:p>
          <a:p>
            <a:pPr eaLnBrk="1" hangingPunct="1"/>
            <a:r>
              <a:rPr lang="nl-NL" altLang="nl-NL" dirty="0"/>
              <a:t>Controleert of landen zich aan wetten houden samen met Europese Commissie</a:t>
            </a:r>
          </a:p>
          <a:p>
            <a:pPr eaLnBrk="1" hangingPunct="1"/>
            <a:endParaRPr lang="nl-NL" altLang="nl-NL" dirty="0"/>
          </a:p>
          <a:p>
            <a:pPr eaLnBrk="1" hangingPunct="1"/>
            <a:r>
              <a:rPr lang="nl-NL" altLang="nl-NL" dirty="0"/>
              <a:t>EU wil een Europese grondwet, waar rechten en plichten van burgers en bedrijven in staan.</a:t>
            </a:r>
          </a:p>
        </p:txBody>
      </p:sp>
    </p:spTree>
    <p:extLst>
      <p:ext uri="{BB962C8B-B14F-4D97-AF65-F5344CB8AC3E}">
        <p14:creationId xmlns:p14="http://schemas.microsoft.com/office/powerpoint/2010/main" val="399920878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364</Words>
  <Application>Microsoft Macintosh PowerPoint</Application>
  <PresentationFormat>Breedbeeld</PresentationFormat>
  <Paragraphs>71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Kantoorthema</vt:lpstr>
      <vt:lpstr>EUROPESE SAMENWERKING</vt:lpstr>
      <vt:lpstr>Redenen voor West-Europese samenwerking</vt:lpstr>
      <vt:lpstr>Geschiedenis Europese samenwerking</vt:lpstr>
      <vt:lpstr>Bestuur Europese Unie</vt:lpstr>
      <vt:lpstr>Trias politica = scheiding der machten</vt:lpstr>
      <vt:lpstr>Europese Parlement</vt:lpstr>
      <vt:lpstr>Raad van Ministers</vt:lpstr>
      <vt:lpstr>De Europese Commissie</vt:lpstr>
      <vt:lpstr>Europese Hof van Justitie</vt:lpstr>
      <vt:lpstr>Vergelijking van de drie machten in Nederland en Europa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EUROPESE SAMENWERKING</dc:title>
  <dc:creator>Jankees den Otter</dc:creator>
  <cp:lastModifiedBy>Jankees den Otter</cp:lastModifiedBy>
  <cp:revision>2</cp:revision>
  <dcterms:created xsi:type="dcterms:W3CDTF">2020-04-14T06:19:57Z</dcterms:created>
  <dcterms:modified xsi:type="dcterms:W3CDTF">2020-04-14T06:33:49Z</dcterms:modified>
</cp:coreProperties>
</file>